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97"/>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695" r:id="rId22"/>
    <p:sldId id="618" r:id="rId23"/>
    <p:sldId id="619" r:id="rId24"/>
    <p:sldId id="620" r:id="rId25"/>
    <p:sldId id="621" r:id="rId26"/>
    <p:sldId id="622" r:id="rId27"/>
    <p:sldId id="623" r:id="rId28"/>
    <p:sldId id="624" r:id="rId29"/>
    <p:sldId id="625" r:id="rId30"/>
    <p:sldId id="626" r:id="rId31"/>
    <p:sldId id="627" r:id="rId32"/>
    <p:sldId id="628" r:id="rId33"/>
    <p:sldId id="629" r:id="rId34"/>
    <p:sldId id="630" r:id="rId35"/>
    <p:sldId id="631" r:id="rId36"/>
    <p:sldId id="632" r:id="rId37"/>
    <p:sldId id="633" r:id="rId38"/>
    <p:sldId id="634" r:id="rId39"/>
    <p:sldId id="635" r:id="rId40"/>
    <p:sldId id="636" r:id="rId41"/>
    <p:sldId id="696" r:id="rId42"/>
    <p:sldId id="697" r:id="rId43"/>
    <p:sldId id="698" r:id="rId44"/>
    <p:sldId id="699" r:id="rId45"/>
    <p:sldId id="700" r:id="rId46"/>
    <p:sldId id="637" r:id="rId47"/>
    <p:sldId id="638" r:id="rId48"/>
    <p:sldId id="683" r:id="rId49"/>
    <p:sldId id="640" r:id="rId50"/>
    <p:sldId id="641" r:id="rId51"/>
    <p:sldId id="678" r:id="rId52"/>
    <p:sldId id="643" r:id="rId53"/>
    <p:sldId id="644" r:id="rId54"/>
    <p:sldId id="645" r:id="rId55"/>
    <p:sldId id="646" r:id="rId56"/>
    <p:sldId id="647" r:id="rId57"/>
    <p:sldId id="679" r:id="rId58"/>
    <p:sldId id="649" r:id="rId59"/>
    <p:sldId id="650" r:id="rId60"/>
    <p:sldId id="651" r:id="rId61"/>
    <p:sldId id="652" r:id="rId62"/>
    <p:sldId id="653" r:id="rId63"/>
    <p:sldId id="684" r:id="rId64"/>
    <p:sldId id="685" r:id="rId65"/>
    <p:sldId id="686" r:id="rId66"/>
    <p:sldId id="657" r:id="rId67"/>
    <p:sldId id="658" r:id="rId68"/>
    <p:sldId id="680" r:id="rId69"/>
    <p:sldId id="660" r:id="rId70"/>
    <p:sldId id="661" r:id="rId71"/>
    <p:sldId id="662" r:id="rId72"/>
    <p:sldId id="687" r:id="rId73"/>
    <p:sldId id="664" r:id="rId74"/>
    <p:sldId id="665" r:id="rId75"/>
    <p:sldId id="666" r:id="rId76"/>
    <p:sldId id="667" r:id="rId77"/>
    <p:sldId id="668" r:id="rId78"/>
    <p:sldId id="681" r:id="rId79"/>
    <p:sldId id="670" r:id="rId80"/>
    <p:sldId id="671" r:id="rId81"/>
    <p:sldId id="672" r:id="rId82"/>
    <p:sldId id="673" r:id="rId83"/>
    <p:sldId id="689" r:id="rId84"/>
    <p:sldId id="690" r:id="rId85"/>
    <p:sldId id="691" r:id="rId86"/>
    <p:sldId id="692" r:id="rId87"/>
    <p:sldId id="693" r:id="rId88"/>
    <p:sldId id="694" r:id="rId89"/>
    <p:sldId id="682" r:id="rId90"/>
    <p:sldId id="675" r:id="rId91"/>
    <p:sldId id="676" r:id="rId92"/>
    <p:sldId id="604" r:id="rId93"/>
    <p:sldId id="605" r:id="rId94"/>
    <p:sldId id="495" r:id="rId95"/>
    <p:sldId id="454" r:id="rId9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695"/>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3295" autoAdjust="0"/>
  </p:normalViewPr>
  <p:slideViewPr>
    <p:cSldViewPr snapToGrid="0">
      <p:cViewPr varScale="1">
        <p:scale>
          <a:sx n="66" d="100"/>
          <a:sy n="66" d="100"/>
        </p:scale>
        <p:origin x="1008"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00483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43</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63</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64</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65</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84</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35.jpeg"/><Relationship Id="rId4" Type="http://schemas.openxmlformats.org/officeDocument/2006/relationships/image" Target="../media/image34.em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36.emf"/><Relationship Id="rId5" Type="http://schemas.openxmlformats.org/officeDocument/2006/relationships/package" Target="../embeddings/Microsoft_Visio_Drawing11111.vsdx"/><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image" Target="../media/image37.emf"/><Relationship Id="rId5" Type="http://schemas.openxmlformats.org/officeDocument/2006/relationships/package" Target="../embeddings/Microsoft_Visio_Drawing22222.vsdx"/><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39.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3.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50.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51.emf"/></Relationships>
</file>

<file path=ppt/slides/_rels/slide79.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7.xml"/><Relationship Id="rId1" Type="http://schemas.openxmlformats.org/officeDocument/2006/relationships/slideLayout" Target="../slideLayouts/slideLayout18.xml"/><Relationship Id="rId5" Type="http://schemas.openxmlformats.org/officeDocument/2006/relationships/image" Target="../media/image58.emf"/><Relationship Id="rId4" Type="http://schemas.openxmlformats.org/officeDocument/2006/relationships/image" Target="../media/image57.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9.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9.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56517" y="611733"/>
            <a:ext cx="5209041" cy="3673807"/>
          </a:xfrm>
          <a:prstGeom prst="rect">
            <a:avLst/>
          </a:prstGeom>
        </p:spPr>
      </p:pic>
      <p:sp>
        <p:nvSpPr>
          <p:cNvPr id="6" name="Pentagon 5"/>
          <p:cNvSpPr/>
          <p:nvPr/>
        </p:nvSpPr>
        <p:spPr bwMode="auto">
          <a:xfrm>
            <a:off x="2698591" y="5679074"/>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the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228431" y="4377385"/>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latin typeface="Segoe UI Light" pitchFamily="34" charset="0"/>
              </a:rPr>
              <a:t>Protect Sensitive Data</a:t>
            </a:r>
            <a:endParaRPr lang="en-US" sz="2000" kern="0" dirty="0">
              <a:latin typeface="Segoe UI Light" pitchFamily="34" charset="0"/>
            </a:endParaRPr>
          </a:p>
        </p:txBody>
      </p:sp>
    </p:spTree>
    <p:extLst>
      <p:ext uri="{BB962C8B-B14F-4D97-AF65-F5344CB8AC3E}">
        <p14:creationId xmlns:p14="http://schemas.microsoft.com/office/powerpoint/2010/main" val="19646871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961" dirty="0">
                <a:solidFill>
                  <a:srgbClr val="404040"/>
                </a:solidFill>
              </a:rPr>
              <a:t>Elastic databases, Elastic database pools</a:t>
            </a:r>
          </a:p>
          <a:p>
            <a:pPr>
              <a:lnSpc>
                <a:spcPct val="100000"/>
              </a:lnSpc>
            </a:pPr>
            <a:r>
              <a:rPr lang="en-US" sz="1961" dirty="0">
                <a:solidFill>
                  <a:srgbClr val="404040"/>
                </a:solidFill>
              </a:rPr>
              <a:t>Pooled resources leveraged by many databases</a:t>
            </a:r>
            <a:endParaRPr lang="en-US" sz="1961" dirty="0">
              <a:solidFill>
                <a:srgbClr val="00B050"/>
              </a:solidFill>
            </a:endParaRPr>
          </a:p>
          <a:p>
            <a:pPr>
              <a:lnSpc>
                <a:spcPct val="100000"/>
              </a:lnSpc>
            </a:pPr>
            <a:r>
              <a:rPr lang="en-US" sz="1961" b="1" dirty="0">
                <a:solidFill>
                  <a:srgbClr val="00B050"/>
                </a:solidFill>
              </a:rPr>
              <a:t>Standard</a:t>
            </a:r>
            <a:r>
              <a:rPr lang="en-US" sz="1961" dirty="0">
                <a:solidFill>
                  <a:srgbClr val="404040"/>
                </a:solidFill>
              </a:rPr>
              <a:t> elastic pool provides 200-1200* eDTUs for up to 100* databases</a:t>
            </a:r>
          </a:p>
          <a:p>
            <a:pPr>
              <a:lnSpc>
                <a:spcPct val="100000"/>
              </a:lnSpc>
            </a:pPr>
            <a:r>
              <a:rPr lang="en-US" sz="1961" b="1" dirty="0">
                <a:solidFill>
                  <a:srgbClr val="00B050"/>
                </a:solidFill>
              </a:rPr>
              <a:t>Elastic Standard </a:t>
            </a:r>
            <a:r>
              <a:rPr lang="en-US" sz="1961" dirty="0">
                <a:solidFill>
                  <a:srgbClr val="404040"/>
                </a:solidFill>
              </a:rPr>
              <a:t>databases can burst up to 100 eDTUs (S3 level)</a:t>
            </a:r>
          </a:p>
          <a:p>
            <a:pPr>
              <a:lnSpc>
                <a:spcPct val="100000"/>
              </a:lnSpc>
            </a:pPr>
            <a:r>
              <a:rPr lang="en-US" sz="1961" dirty="0">
                <a:gradFill>
                  <a:gsLst>
                    <a:gs pos="1250">
                      <a:srgbClr val="404040"/>
                    </a:gs>
                    <a:gs pos="100000">
                      <a:srgbClr val="404040"/>
                    </a:gs>
                  </a:gsLst>
                  <a:lin ang="5400000" scaled="0"/>
                </a:gradFill>
              </a:rPr>
              <a:t>Create/configure pool via portal, PowerShell, REST APIs </a:t>
            </a:r>
          </a:p>
          <a:p>
            <a:pPr>
              <a:lnSpc>
                <a:spcPct val="100000"/>
              </a:lnSpc>
            </a:pPr>
            <a:r>
              <a:rPr lang="en-US" sz="1961" dirty="0">
                <a:gradFill>
                  <a:gsLst>
                    <a:gs pos="1250">
                      <a:srgbClr val="404040"/>
                    </a:gs>
                    <a:gs pos="100000">
                      <a:srgbClr val="404040"/>
                    </a:gs>
                  </a:gsLst>
                  <a:lin ang="5400000" scaled="0"/>
                </a:gradFill>
              </a:rPr>
              <a:t>Move databases in/out using portal, PowerShell, REST APIs, T-SQL</a:t>
            </a:r>
          </a:p>
          <a:p>
            <a:pPr>
              <a:lnSpc>
                <a:spcPct val="100000"/>
              </a:lnSpc>
            </a:pPr>
            <a:r>
              <a:rPr lang="en-US" sz="1961" dirty="0">
                <a:gradFill>
                  <a:gsLst>
                    <a:gs pos="1250">
                      <a:srgbClr val="404040"/>
                    </a:gs>
                    <a:gs pos="100000">
                      <a:srgbClr val="404040"/>
                    </a:gs>
                  </a:gsLst>
                  <a:lin ang="5400000" scaled="0"/>
                </a:gradFill>
              </a:rPr>
              <a:t>Databases remain online throughout</a:t>
            </a:r>
          </a:p>
          <a:p>
            <a:pPr>
              <a:lnSpc>
                <a:spcPct val="100000"/>
              </a:lnSpc>
            </a:pPr>
            <a:r>
              <a:rPr lang="en-US" sz="1961" dirty="0">
                <a:gradFill>
                  <a:gsLst>
                    <a:gs pos="1250">
                      <a:srgbClr val="404040"/>
                    </a:gs>
                    <a:gs pos="100000">
                      <a:srgbClr val="404040"/>
                    </a:gs>
                  </a:gsLst>
                  <a:lin ang="5400000" scaled="0"/>
                </a:gradFill>
              </a:rPr>
              <a:t>Monitoring and alerting is available on both pool and databases</a:t>
            </a:r>
            <a:r>
              <a:rPr lang="en-US" sz="1961" dirty="0">
                <a:solidFill>
                  <a:srgbClr val="404040"/>
                </a:solidFill>
              </a:rPr>
              <a:t>  </a:t>
            </a:r>
            <a:endParaRPr lang="en-US" sz="1961" dirty="0">
              <a:gradFill>
                <a:gsLst>
                  <a:gs pos="1250">
                    <a:srgbClr val="404040"/>
                  </a:gs>
                  <a:gs pos="100000">
                    <a:srgbClr val="404040"/>
                  </a:gs>
                </a:gsLst>
                <a:lin ang="5400000" scaled="0"/>
              </a:gradFill>
            </a:endParaRP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rgbClr val="FFFFFF">
                    <a:lumMod val="95000"/>
                  </a:srgbClr>
                </a:solidFill>
              </a:rPr>
              <a:t>Elastic </a:t>
            </a:r>
            <a:br>
              <a:rPr lang="en-US" sz="3921" dirty="0">
                <a:solidFill>
                  <a:srgbClr val="FFFFFF">
                    <a:lumMod val="95000"/>
                  </a:srgbClr>
                </a:solidFill>
              </a:rPr>
            </a:br>
            <a:r>
              <a:rPr lang="en-US" sz="3921" dirty="0">
                <a:solidFill>
                  <a:srgbClr val="FFFFFF">
                    <a:lumMod val="95000"/>
                  </a:srgbClr>
                </a:solidFill>
              </a:rPr>
              <a:t>Database Jobs</a:t>
            </a:r>
            <a:endParaRPr lang="en-US" sz="3921" spc="-100" dirty="0">
              <a:ln w="3175">
                <a:noFill/>
              </a:ln>
              <a:solidFill>
                <a:srgbClr val="FFFFFF">
                  <a:lumMod val="95000"/>
                </a:srgbClr>
              </a:solidFill>
              <a:latin typeface="Segoe UI Light"/>
              <a:cs typeface="Segoe UI" pitchFamily="34" charset="0"/>
            </a:endParaRPr>
          </a:p>
        </p:txBody>
      </p:sp>
      <p:sp>
        <p:nvSpPr>
          <p:cNvPr id="4" name="Rectangle 3"/>
          <p:cNvSpPr/>
          <p:nvPr/>
        </p:nvSpPr>
        <p:spPr>
          <a:xfrm>
            <a:off x="4541838" y="962548"/>
            <a:ext cx="6096000" cy="3393237"/>
          </a:xfrm>
          <a:prstGeom prst="rect">
            <a:avLst/>
          </a:prstGeom>
        </p:spPr>
        <p:txBody>
          <a:bodyPr>
            <a:spAutoFit/>
          </a:bodyPr>
          <a:lstStyle/>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Apply changes or administrative operations to many databases </a:t>
            </a:r>
          </a:p>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Use familiar T-SQL scripts to define jobs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Built-in automatic retries in case of transient failures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Tightly integrated with elastic pools in the new Azure Portal</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47"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71" name="Visio" r:id="rId5" imgW="6267240" imgH="5715271" progId="Visio.Drawing.15">
                  <p:embed/>
                </p:oleObj>
              </mc:Choice>
              <mc:Fallback>
                <p:oleObj name="Visio" r:id="rId5" imgW="6267240" imgH="5715271" progId="Visio.Drawing.15">
                  <p:embed/>
                  <p:pic>
                    <p:nvPicPr>
                      <p:cNvPr id="0" name=""/>
                      <p:cNvPicPr/>
                      <p:nvPr/>
                    </p:nvPicPr>
                    <p:blipFill>
                      <a:blip r:embed="rId6"/>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xmlns="" val="20000"/>
                    </a:ext>
                  </a:extLst>
                </a:gridCol>
                <a:gridCol w="4067504">
                  <a:extLst>
                    <a:ext uri="{9D8B030D-6E8A-4147-A177-3AD203B41FA5}">
                      <a16:colId xmlns:a16="http://schemas.microsoft.com/office/drawing/2014/main" xmlns="" val="20001"/>
                    </a:ext>
                  </a:extLst>
                </a:gridCol>
                <a:gridCol w="4635062">
                  <a:extLst>
                    <a:ext uri="{9D8B030D-6E8A-4147-A177-3AD203B41FA5}">
                      <a16:colId xmlns:a16="http://schemas.microsoft.com/office/drawing/2014/main" xmlns=""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803</TotalTime>
  <Words>6584</Words>
  <Application>Microsoft Office PowerPoint</Application>
  <PresentationFormat>Widescreen</PresentationFormat>
  <Paragraphs>876</Paragraphs>
  <Slides>90</Slides>
  <Notes>70</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90</vt:i4>
      </vt:variant>
    </vt:vector>
  </HeadingPairs>
  <TitlesOfParts>
    <vt:vector size="107"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25</cp:revision>
  <cp:lastPrinted>2014-03-26T17:46:13Z</cp:lastPrinted>
  <dcterms:created xsi:type="dcterms:W3CDTF">2015-04-25T14:54:57Z</dcterms:created>
  <dcterms:modified xsi:type="dcterms:W3CDTF">2015-06-22T10:38:59Z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